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371" r:id="rId3"/>
    <p:sldId id="700" r:id="rId4"/>
    <p:sldId id="257" r:id="rId5"/>
    <p:sldId id="701" r:id="rId6"/>
    <p:sldId id="702" r:id="rId7"/>
    <p:sldId id="35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9193" autoAdjust="0"/>
  </p:normalViewPr>
  <p:slideViewPr>
    <p:cSldViewPr snapToGrid="0">
      <p:cViewPr varScale="1">
        <p:scale>
          <a:sx n="64" d="100"/>
          <a:sy n="64" d="100"/>
        </p:scale>
        <p:origin x="9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55AF13-AE4A-41D1-BA72-CDAAF0DF7426}" type="datetimeFigureOut">
              <a:rPr lang="en-AU" smtClean="0"/>
              <a:t>4/06/2023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5BF45F-4FD4-425B-8F80-02CA7C4CD48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64080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BF45F-4FD4-425B-8F80-02CA7C4CD481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91227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A3207-ECA4-4A47-DE35-1C5B2AC21A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82CF15-6EBD-4BBC-32D8-AE25ABE985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 dirty="0" err="1"/>
              <a:t>CASCADeS</a:t>
            </a:r>
            <a:r>
              <a:rPr lang="en-AU" dirty="0"/>
              <a:t> Framework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AU" dirty="0"/>
              <a:t>© Stockton</a:t>
            </a:r>
          </a:p>
        </p:txBody>
      </p:sp>
    </p:spTree>
    <p:extLst>
      <p:ext uri="{BB962C8B-B14F-4D97-AF65-F5344CB8AC3E}">
        <p14:creationId xmlns:p14="http://schemas.microsoft.com/office/powerpoint/2010/main" val="964699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F7A56-0AFD-94B2-4DC4-8E3C54CF7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B40BCA-0366-3281-2023-9E276F4E1F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DF1439-AD00-F5AA-3FA2-1AAA0413C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B3BE4-2074-4B67-8721-EC0DBAD41041}" type="datetimeFigureOut">
              <a:rPr lang="en-AU" smtClean="0"/>
              <a:t>4/06/2023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A4718B-7783-F911-E9E2-BAB288BCA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41C661-1214-D7EB-7293-4954DBAE0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C0D30-7B78-4AC9-AD8A-F00EF67B1D3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73348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551F844-E014-B250-D5B8-C6E361B42A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37925E-D783-11D4-5B4D-55FF4EBDAA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24FCC8-8F6E-40BB-FC21-550A6FF2A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B3BE4-2074-4B67-8721-EC0DBAD41041}" type="datetimeFigureOut">
              <a:rPr lang="en-AU" smtClean="0"/>
              <a:t>4/06/2023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B99E07-156E-4F6C-59B2-1A23349D4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52F60E-8D36-7BBB-D5CB-CB12037AC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C0D30-7B78-4AC9-AD8A-F00EF67B1D3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800310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4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1E0ADE0A-0058-F840-B5C2-8007274D77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7854" y="855547"/>
            <a:ext cx="10326658" cy="1000685"/>
          </a:xfrm>
        </p:spPr>
        <p:txBody>
          <a:bodyPr anchor="t"/>
          <a:lstStyle>
            <a:lvl1pPr>
              <a:defRPr sz="3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C88A8D42-146D-E24F-BAAC-E035BD58A1AC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627854" y="2037935"/>
            <a:ext cx="10957594" cy="4081404"/>
          </a:xfrm>
        </p:spPr>
        <p:txBody>
          <a:bodyPr/>
          <a:lstStyle>
            <a:lvl1pPr marL="270000" indent="-2700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AU" sz="2100" smtClean="0">
                <a:effectLst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</a:t>
            </a:r>
            <a:endParaRPr lang="en-AU" dirty="0">
              <a:effectLst/>
              <a:latin typeface="Helvetica" pitchFamily="2" charset="0"/>
            </a:endParaRPr>
          </a:p>
        </p:txBody>
      </p:sp>
      <p:sp>
        <p:nvSpPr>
          <p:cNvPr id="10" name="Round Same Side Corner Rectangle 9">
            <a:extLst>
              <a:ext uri="{FF2B5EF4-FFF2-40B4-BE49-F238E27FC236}">
                <a16:creationId xmlns:a16="http://schemas.microsoft.com/office/drawing/2014/main" id="{4A774342-138D-214F-B8E9-2E36E1B2BF69}"/>
              </a:ext>
            </a:extLst>
          </p:cNvPr>
          <p:cNvSpPr/>
          <p:nvPr userDrawn="1"/>
        </p:nvSpPr>
        <p:spPr>
          <a:xfrm rot="16200000">
            <a:off x="5998464" y="481584"/>
            <a:ext cx="469392" cy="11917680"/>
          </a:xfrm>
          <a:prstGeom prst="round2SameRect">
            <a:avLst>
              <a:gd name="adj1" fmla="val 43334"/>
              <a:gd name="adj2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2541CA3-E603-F740-905B-12EF2357A8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3078" y="6287426"/>
            <a:ext cx="658649" cy="280276"/>
          </a:xfrm>
          <a:prstGeom prst="rect">
            <a:avLst/>
          </a:prstGeom>
        </p:spPr>
      </p:pic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60767ADF-03F7-5546-BD4C-A8933766B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63093" y="6255097"/>
            <a:ext cx="5402187" cy="365125"/>
          </a:xfrm>
        </p:spPr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>
                <a:solidFill>
                  <a:srgbClr val="FFFFFF"/>
                </a:solidFill>
              </a:rPr>
              <a:t>Footer content here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6492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1EDBD-1767-4E52-3A5E-DA7D16D6E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5C8F08-81AA-2D4A-F2D5-E3A8F7E39A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FC89CB-C4EE-3125-4DCA-8D7BF7AC1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 dirty="0" err="1"/>
              <a:t>CASCADeS</a:t>
            </a:r>
            <a:r>
              <a:rPr lang="en-AU" dirty="0"/>
              <a:t> Framework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6167D2-892A-6B64-AC8A-B7F7B2678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4B1BAB-3A80-A1DE-76D8-7B8EAE593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AU" dirty="0"/>
              <a:t>© Stockton</a:t>
            </a:r>
          </a:p>
        </p:txBody>
      </p:sp>
    </p:spTree>
    <p:extLst>
      <p:ext uri="{BB962C8B-B14F-4D97-AF65-F5344CB8AC3E}">
        <p14:creationId xmlns:p14="http://schemas.microsoft.com/office/powerpoint/2010/main" val="1911843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7AF56-128D-B99F-C4F2-AB7D3DB93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BFD8C2-3C89-1CE3-4CCC-0E5F24D80B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3989D7-84CF-B87C-0636-AA1B789EB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B3BE4-2074-4B67-8721-EC0DBAD41041}" type="datetimeFigureOut">
              <a:rPr lang="en-AU" smtClean="0"/>
              <a:t>4/06/2023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F6D578-50E8-42F5-631D-9FE170C22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B9B6F6-9BA0-CDF2-CE58-D7838DE4D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C0D30-7B78-4AC9-AD8A-F00EF67B1D3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70795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2599E-60FA-60BF-9C23-BA6E7E710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44A059-2026-335A-5DAC-D9067139B5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7C7AD3-51A2-AACD-F606-59CBE0BDF0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3F6282-DDFA-9E22-7E0A-516AF16BB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B3BE4-2074-4B67-8721-EC0DBAD41041}" type="datetimeFigureOut">
              <a:rPr lang="en-AU" smtClean="0"/>
              <a:t>4/06/2023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9F1412-FC98-19C6-8104-F78C33FDA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854349-349B-A94C-E068-7A77DA39C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C0D30-7B78-4AC9-AD8A-F00EF67B1D3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17356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B14B3-C522-EB9A-D37B-4BF402F26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83F9A1-DBB2-2F3F-5C55-BB349223DA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742D5B-9583-1A29-EDFA-9D87D88444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496128-DC28-C0F0-19E1-E2ACE40B98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8FE95C-C3FC-2B2A-6C07-9C255E51D3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AAC1CA-8501-D7E2-732A-EA628462F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B3BE4-2074-4B67-8721-EC0DBAD41041}" type="datetimeFigureOut">
              <a:rPr lang="en-AU" smtClean="0"/>
              <a:t>4/06/2023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E12F605-0237-437C-E595-FB4337934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E8852C-CC90-0AC2-7D8E-05C4E1086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C0D30-7B78-4AC9-AD8A-F00EF67B1D3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99364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47BBC-4469-FAE7-13F1-EE86B5412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DF8492-80E3-F923-AEDC-D16AC6A88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B3BE4-2074-4B67-8721-EC0DBAD41041}" type="datetimeFigureOut">
              <a:rPr lang="en-AU" smtClean="0"/>
              <a:t>4/06/2023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254AD3-1159-C210-4FEA-7BAFAA2FB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9034E8-E67B-278A-C70B-CEF153EC9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C0D30-7B78-4AC9-AD8A-F00EF67B1D3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85328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AD5B48-5FD0-E2B6-8170-29CBE312C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B3BE4-2074-4B67-8721-EC0DBAD41041}" type="datetimeFigureOut">
              <a:rPr lang="en-AU" smtClean="0"/>
              <a:t>4/06/2023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B9D975-3DC4-8AFC-3624-A8ACE513F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803D98-7400-8351-3332-D27A03DD9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C0D30-7B78-4AC9-AD8A-F00EF67B1D3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73765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5EF35-9943-7A8C-EE81-9F4BF32F8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9A27D5-1D17-197E-5811-C788AAF85D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6E3F5B-383D-630F-F757-E615ADD928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C4A1BB-878D-758A-52E2-50680F869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B3BE4-2074-4B67-8721-EC0DBAD41041}" type="datetimeFigureOut">
              <a:rPr lang="en-AU" smtClean="0"/>
              <a:t>4/06/2023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BC7E0B-C0D2-976D-A735-0A47C6CBC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024C36-4AE7-FA77-6C2B-D5C41B249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C0D30-7B78-4AC9-AD8A-F00EF67B1D3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83226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782A1-672A-195E-A47F-EFF03FB3F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6D7E1AF-5E2B-04A5-DB67-0F2489B6FA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BDB1DA-7E41-49CA-90B2-7A4A078EDF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520E9E-47FA-426A-D642-A7208424C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B3BE4-2074-4B67-8721-EC0DBAD41041}" type="datetimeFigureOut">
              <a:rPr lang="en-AU" smtClean="0"/>
              <a:t>4/06/2023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5DD1E6-12FA-8A44-3EF9-DA6E88ED2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81EF32-5CDB-AF1B-2A6F-A35AC3FCB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C0D30-7B78-4AC9-AD8A-F00EF67B1D3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40702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16B4BE-90C9-11A4-926F-9A43EB2DB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4B26A2-A700-D134-F032-E92924204B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F60F8C-7912-AF7F-DD8D-843C97010C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AB3BE4-2074-4B67-8721-EC0DBAD41041}" type="datetimeFigureOut">
              <a:rPr lang="en-AU" smtClean="0"/>
              <a:t>4/06/2023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75782A-0967-0202-5BAD-1F4FC19E12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704CD-AE5A-88F0-C5A4-763C8C7CA0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AC0D30-7B78-4AC9-AD8A-F00EF67B1D3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29343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8109F0-9E9B-8481-395B-4D2250B2E3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94716" y="183699"/>
            <a:ext cx="5334930" cy="3004145"/>
          </a:xfrm>
        </p:spPr>
        <p:txBody>
          <a:bodyPr>
            <a:normAutofit/>
          </a:bodyPr>
          <a:lstStyle/>
          <a:p>
            <a:r>
              <a:rPr lang="en-AU" b="1" i="1" dirty="0" err="1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CASCADeS</a:t>
            </a:r>
            <a:r>
              <a:rPr lang="en-AU" b="1" i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br>
              <a:rPr lang="en-AU" b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AU" b="1" dirty="0">
              <a:solidFill>
                <a:schemeClr val="accent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071C93-3BBF-0A30-E53E-621386F189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80743" y="3065713"/>
            <a:ext cx="5562875" cy="1337415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AU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Collaborative Adaptation of Service Models for Child And family health in </a:t>
            </a: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</a:t>
            </a:r>
            <a:r>
              <a:rPr lang="en-AU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Diverse Settings</a:t>
            </a:r>
          </a:p>
          <a:p>
            <a:endParaRPr lang="en-AU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E40737-334A-5954-D27A-BDAB654AD5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042" r="959" b="1"/>
          <a:stretch/>
        </p:blipFill>
        <p:spPr>
          <a:xfrm>
            <a:off x="631840" y="598720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9571040" y="6247695"/>
            <a:ext cx="29295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i="1" dirty="0"/>
              <a:t>CASCADES Framework</a:t>
            </a:r>
          </a:p>
          <a:p>
            <a:r>
              <a:rPr lang="en-AU" sz="1000" dirty="0"/>
              <a:t>© Stockton</a:t>
            </a:r>
          </a:p>
        </p:txBody>
      </p:sp>
    </p:spTree>
    <p:extLst>
      <p:ext uri="{BB962C8B-B14F-4D97-AF65-F5344CB8AC3E}">
        <p14:creationId xmlns:p14="http://schemas.microsoft.com/office/powerpoint/2010/main" val="2291375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B0B19AD-F580-1002-607A-D8F002718F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143" y="1056466"/>
            <a:ext cx="5731510" cy="440309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918" y="-237124"/>
            <a:ext cx="10515600" cy="1325563"/>
          </a:xfrm>
        </p:spPr>
        <p:txBody>
          <a:bodyPr>
            <a:normAutofit/>
          </a:bodyPr>
          <a:lstStyle/>
          <a:p>
            <a:r>
              <a:rPr lang="en-AU" sz="3200" b="1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A Framework to Guide Us:  </a:t>
            </a:r>
            <a:r>
              <a:rPr lang="en-AU" sz="3200" b="1" i="1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C-O-M-E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352425" y="947129"/>
            <a:ext cx="10515600" cy="5715000"/>
          </a:xfrm>
        </p:spPr>
        <p:txBody>
          <a:bodyPr>
            <a:normAutofit fontScale="70000" lnSpcReduction="20000"/>
          </a:bodyPr>
          <a:lstStyle/>
          <a:p>
            <a:r>
              <a:rPr lang="en-AU" dirty="0"/>
              <a:t>Meeting 1: Setting the Scene</a:t>
            </a:r>
          </a:p>
          <a:p>
            <a:endParaRPr lang="en-AU" dirty="0"/>
          </a:p>
          <a:p>
            <a:r>
              <a:rPr lang="en-AU" dirty="0"/>
              <a:t>Meeting 2: </a:t>
            </a:r>
            <a:r>
              <a:rPr lang="en-AU" dirty="0">
                <a:solidFill>
                  <a:srgbClr val="FF0000"/>
                </a:solidFill>
              </a:rPr>
              <a:t>C</a:t>
            </a:r>
            <a:r>
              <a:rPr lang="en-AU" dirty="0">
                <a:solidFill>
                  <a:schemeClr val="accent5">
                    <a:lumMod val="75000"/>
                  </a:schemeClr>
                </a:solidFill>
              </a:rPr>
              <a:t>ontext </a:t>
            </a:r>
          </a:p>
          <a:p>
            <a:pPr lvl="1"/>
            <a:r>
              <a:rPr lang="en-AU" dirty="0"/>
              <a:t>What we know about our community and the needs of families?</a:t>
            </a:r>
          </a:p>
          <a:p>
            <a:endParaRPr lang="en-AU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AU" dirty="0"/>
              <a:t>Meeting 3: </a:t>
            </a:r>
            <a:r>
              <a:rPr lang="en-AU" dirty="0">
                <a:solidFill>
                  <a:srgbClr val="FF0000"/>
                </a:solidFill>
              </a:rPr>
              <a:t>O</a:t>
            </a:r>
            <a:r>
              <a:rPr lang="en-AU" dirty="0">
                <a:solidFill>
                  <a:schemeClr val="accent5">
                    <a:lumMod val="75000"/>
                  </a:schemeClr>
                </a:solidFill>
              </a:rPr>
              <a:t>utcomes expected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AU" dirty="0"/>
              <a:t>What difference are we hoping we make?  </a:t>
            </a:r>
          </a:p>
          <a:p>
            <a:pPr lvl="1"/>
            <a:endParaRPr lang="en-AU" dirty="0"/>
          </a:p>
          <a:p>
            <a:r>
              <a:rPr lang="en-AU" dirty="0"/>
              <a:t>Meeting 4: </a:t>
            </a:r>
            <a:r>
              <a:rPr lang="en-AU" dirty="0">
                <a:solidFill>
                  <a:srgbClr val="FF0000"/>
                </a:solidFill>
              </a:rPr>
              <a:t>M</a:t>
            </a:r>
            <a:r>
              <a:rPr lang="en-AU" dirty="0">
                <a:solidFill>
                  <a:schemeClr val="accent5">
                    <a:lumMod val="75000"/>
                  </a:schemeClr>
                </a:solidFill>
              </a:rPr>
              <a:t>odel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AU" dirty="0"/>
              <a:t>A look at the current service model – what’s working,                                                                                                                                 what might need to change?</a:t>
            </a:r>
          </a:p>
          <a:p>
            <a:pPr marL="457200" lvl="1" indent="0">
              <a:buNone/>
            </a:pPr>
            <a:endParaRPr lang="en-AU" dirty="0"/>
          </a:p>
          <a:p>
            <a:r>
              <a:rPr lang="en-AU" dirty="0"/>
              <a:t>Meeting 5: </a:t>
            </a:r>
            <a:r>
              <a:rPr lang="en-AU" dirty="0">
                <a:solidFill>
                  <a:srgbClr val="FF0000"/>
                </a:solidFill>
              </a:rPr>
              <a:t>E</a:t>
            </a:r>
            <a:r>
              <a:rPr lang="en-AU" dirty="0">
                <a:solidFill>
                  <a:schemeClr val="accent5">
                    <a:lumMod val="75000"/>
                  </a:schemeClr>
                </a:solidFill>
              </a:rPr>
              <a:t>valuate &amp; Reflect</a:t>
            </a:r>
          </a:p>
          <a:p>
            <a:pPr marL="800100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AU" dirty="0"/>
              <a:t>Updating / Revisions to the Service Model</a:t>
            </a:r>
          </a:p>
          <a:p>
            <a:pPr marL="800100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AU" dirty="0"/>
              <a:t>Implementation Recommendations</a:t>
            </a:r>
          </a:p>
          <a:p>
            <a:pPr marL="800100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AU" dirty="0"/>
              <a:t>Evaluation Strategy </a:t>
            </a:r>
          </a:p>
          <a:p>
            <a:pPr lvl="1"/>
            <a:endParaRPr lang="en-AU" dirty="0"/>
          </a:p>
          <a:p>
            <a:r>
              <a:rPr lang="en-AU" dirty="0"/>
              <a:t>Between Workshops: </a:t>
            </a:r>
          </a:p>
          <a:p>
            <a:pPr marL="800100" lvl="1" indent="-342900"/>
            <a:r>
              <a:rPr lang="en-AU" dirty="0"/>
              <a:t>Collecting information to inform actions and planning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143509" y="5254388"/>
            <a:ext cx="29295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i="1" dirty="0"/>
              <a:t>CASCADES Framework</a:t>
            </a:r>
          </a:p>
          <a:p>
            <a:r>
              <a:rPr lang="en-AU" sz="1000" dirty="0"/>
              <a:t>© Stockton</a:t>
            </a:r>
          </a:p>
        </p:txBody>
      </p:sp>
      <p:sp>
        <p:nvSpPr>
          <p:cNvPr id="5" name="Oval 4"/>
          <p:cNvSpPr/>
          <p:nvPr/>
        </p:nvSpPr>
        <p:spPr>
          <a:xfrm>
            <a:off x="8816454" y="1705970"/>
            <a:ext cx="1282889" cy="382137"/>
          </a:xfrm>
          <a:prstGeom prst="ellipse">
            <a:avLst/>
          </a:prstGeom>
          <a:noFill/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Oval 7"/>
          <p:cNvSpPr/>
          <p:nvPr/>
        </p:nvSpPr>
        <p:spPr>
          <a:xfrm>
            <a:off x="6734836" y="2498626"/>
            <a:ext cx="2428311" cy="482069"/>
          </a:xfrm>
          <a:prstGeom prst="ellipse">
            <a:avLst/>
          </a:prstGeom>
          <a:noFill/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Oval 8"/>
          <p:cNvSpPr/>
          <p:nvPr/>
        </p:nvSpPr>
        <p:spPr>
          <a:xfrm>
            <a:off x="6734836" y="3563595"/>
            <a:ext cx="1754072" cy="482069"/>
          </a:xfrm>
          <a:prstGeom prst="ellipse">
            <a:avLst/>
          </a:prstGeom>
          <a:noFill/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Oval 9"/>
          <p:cNvSpPr/>
          <p:nvPr/>
        </p:nvSpPr>
        <p:spPr>
          <a:xfrm>
            <a:off x="7236246" y="4583626"/>
            <a:ext cx="2505324" cy="482069"/>
          </a:xfrm>
          <a:prstGeom prst="ellipse">
            <a:avLst/>
          </a:prstGeom>
          <a:noFill/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8066322" y="2020201"/>
            <a:ext cx="791570" cy="369088"/>
          </a:xfrm>
          <a:prstGeom prst="straightConnector1">
            <a:avLst/>
          </a:prstGeom>
          <a:ln w="57150" cap="flat" cmpd="sng" algn="ctr">
            <a:solidFill>
              <a:schemeClr val="accent5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7198761" y="2946985"/>
            <a:ext cx="485088" cy="602697"/>
          </a:xfrm>
          <a:prstGeom prst="straightConnector1">
            <a:avLst/>
          </a:prstGeom>
          <a:ln w="57150" cap="flat" cmpd="sng" algn="ctr">
            <a:solidFill>
              <a:schemeClr val="accent5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cxnSpLocks/>
          </p:cNvCxnSpPr>
          <p:nvPr/>
        </p:nvCxnSpPr>
        <p:spPr>
          <a:xfrm>
            <a:off x="7470391" y="4059577"/>
            <a:ext cx="595931" cy="501163"/>
          </a:xfrm>
          <a:prstGeom prst="straightConnector1">
            <a:avLst/>
          </a:prstGeom>
          <a:ln w="57150" cap="flat" cmpd="sng" algn="ctr">
            <a:solidFill>
              <a:schemeClr val="accent5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8738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AC3D9C0-A9DC-9AD6-CBD8-B196B1C2B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228" y="-100808"/>
            <a:ext cx="10515600" cy="1325563"/>
          </a:xfrm>
        </p:spPr>
        <p:txBody>
          <a:bodyPr/>
          <a:lstStyle/>
          <a:p>
            <a:r>
              <a:rPr lang="en-AU" b="1" dirty="0">
                <a:solidFill>
                  <a:schemeClr val="accent6">
                    <a:lumMod val="75000"/>
                  </a:schemeClr>
                </a:solidFill>
              </a:rPr>
              <a:t>Tier 1: Context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9D4936A-B929-0668-DF1C-FAEC86C0C3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0228" y="1035615"/>
            <a:ext cx="7010401" cy="5626442"/>
          </a:xfrm>
        </p:spPr>
        <p:txBody>
          <a:bodyPr>
            <a:normAutofit fontScale="92500" lnSpcReduction="10000"/>
          </a:bodyPr>
          <a:lstStyle/>
          <a:p>
            <a:r>
              <a:rPr lang="en-AU" dirty="0"/>
              <a:t>What do we know about the communities we serve?</a:t>
            </a:r>
          </a:p>
          <a:p>
            <a:pPr lvl="1"/>
            <a:r>
              <a:rPr lang="en-AU" dirty="0"/>
              <a:t>the needs of the families, </a:t>
            </a:r>
          </a:p>
          <a:p>
            <a:pPr lvl="1"/>
            <a:r>
              <a:rPr lang="en-AU" dirty="0"/>
              <a:t>strengths, </a:t>
            </a:r>
          </a:p>
          <a:p>
            <a:pPr lvl="1"/>
            <a:r>
              <a:rPr lang="en-AU" dirty="0"/>
              <a:t>vulnerabilities</a:t>
            </a:r>
          </a:p>
          <a:p>
            <a:pPr lvl="1"/>
            <a:r>
              <a:rPr lang="en-AU" dirty="0"/>
              <a:t>barriers to access </a:t>
            </a:r>
          </a:p>
          <a:p>
            <a:pPr lvl="1"/>
            <a:r>
              <a:rPr lang="en-AU" dirty="0"/>
              <a:t>enablers? </a:t>
            </a:r>
          </a:p>
          <a:p>
            <a:pPr lvl="1"/>
            <a:endParaRPr lang="en-AU" dirty="0"/>
          </a:p>
          <a:p>
            <a:r>
              <a:rPr lang="en-AU" dirty="0"/>
              <a:t>Are there existing service gaps, the resources available, and opportunities for collaboration.</a:t>
            </a:r>
          </a:p>
          <a:p>
            <a:pPr marL="0" indent="0">
              <a:buNone/>
            </a:pPr>
            <a:r>
              <a:rPr lang="en-AU" dirty="0"/>
              <a:t> </a:t>
            </a:r>
          </a:p>
          <a:p>
            <a:r>
              <a:rPr lang="en-AU" dirty="0"/>
              <a:t>What data might we need to access to test or check our beliefs or assumptions? </a:t>
            </a:r>
          </a:p>
          <a:p>
            <a:endParaRPr lang="en-AU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AU" dirty="0">
                <a:solidFill>
                  <a:schemeClr val="accent1">
                    <a:lumMod val="50000"/>
                  </a:schemeClr>
                </a:solidFill>
              </a:rPr>
              <a:t>Tier 1 Focus Questions (Resources Toolbox)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752F96C-3F66-157E-50F9-3E01BAAF32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0885" y="1607503"/>
            <a:ext cx="4380848" cy="3364091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0E031903-1839-D886-915B-0FEE4A9DDD26}"/>
              </a:ext>
            </a:extLst>
          </p:cNvPr>
          <p:cNvSpPr/>
          <p:nvPr/>
        </p:nvSpPr>
        <p:spPr>
          <a:xfrm>
            <a:off x="9318525" y="2067603"/>
            <a:ext cx="1005568" cy="319769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88479" y="4971594"/>
            <a:ext cx="29295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i="1" dirty="0"/>
              <a:t>CASCADES Framework</a:t>
            </a:r>
          </a:p>
          <a:p>
            <a:r>
              <a:rPr lang="en-AU" sz="1000" dirty="0"/>
              <a:t>© Stockton</a:t>
            </a:r>
          </a:p>
        </p:txBody>
      </p:sp>
    </p:spTree>
    <p:extLst>
      <p:ext uri="{BB962C8B-B14F-4D97-AF65-F5344CB8AC3E}">
        <p14:creationId xmlns:p14="http://schemas.microsoft.com/office/powerpoint/2010/main" val="12287771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24115-1C57-DA78-E363-A6AC5EA0D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>
                <a:solidFill>
                  <a:schemeClr val="accent5">
                    <a:lumMod val="75000"/>
                  </a:schemeClr>
                </a:solidFill>
              </a:rPr>
              <a:t>	Developing our Work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751A5A-FC5C-8872-7FB9-D11CDB3E01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68285"/>
            <a:ext cx="10515600" cy="4108677"/>
          </a:xfrm>
        </p:spPr>
        <p:txBody>
          <a:bodyPr/>
          <a:lstStyle/>
          <a:p>
            <a:r>
              <a:rPr lang="en-AU" dirty="0"/>
              <a:t>Service Stream Sub-Groups? </a:t>
            </a:r>
          </a:p>
          <a:p>
            <a:endParaRPr lang="en-AU" dirty="0"/>
          </a:p>
          <a:p>
            <a:r>
              <a:rPr lang="en-AU" dirty="0"/>
              <a:t>Timeframe? </a:t>
            </a:r>
          </a:p>
          <a:p>
            <a:endParaRPr lang="en-AU" dirty="0"/>
          </a:p>
          <a:p>
            <a:r>
              <a:rPr lang="en-AU" dirty="0"/>
              <a:t>Agreed Actions from today…</a:t>
            </a:r>
          </a:p>
          <a:p>
            <a:endParaRPr lang="en-AU" dirty="0"/>
          </a:p>
          <a:p>
            <a:r>
              <a:rPr lang="en-AU" dirty="0"/>
              <a:t>Meeting dates / times? </a:t>
            </a:r>
          </a:p>
          <a:p>
            <a:endParaRPr lang="en-AU" dirty="0"/>
          </a:p>
        </p:txBody>
      </p:sp>
      <p:pic>
        <p:nvPicPr>
          <p:cNvPr id="3074" name="Picture 2" descr="Free A Plan Cliparts, Download Free A Plan Cliparts png images, Free  ClipArts on Clipart Library">
            <a:extLst>
              <a:ext uri="{FF2B5EF4-FFF2-40B4-BE49-F238E27FC236}">
                <a16:creationId xmlns:a16="http://schemas.microsoft.com/office/drawing/2014/main" id="{08D00B5C-A349-F9F2-12EC-C7A1986EF8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864" y="1942163"/>
            <a:ext cx="4239306" cy="393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06288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10515600" cy="1325563"/>
          </a:xfrm>
        </p:spPr>
        <p:txBody>
          <a:bodyPr>
            <a:noAutofit/>
          </a:bodyPr>
          <a:lstStyle/>
          <a:p>
            <a:r>
              <a:rPr lang="en-AU" sz="3600" b="1" dirty="0">
                <a:solidFill>
                  <a:srgbClr val="7030A0"/>
                </a:solidFill>
              </a:rPr>
              <a:t>Next: Tier 2 – </a:t>
            </a:r>
            <a:r>
              <a:rPr lang="en-AU" sz="3600" b="1" i="1" dirty="0">
                <a:solidFill>
                  <a:srgbClr val="7030A0"/>
                </a:solidFill>
              </a:rPr>
              <a:t>Outcomes Expected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0792"/>
            <a:ext cx="8196943" cy="5108027"/>
          </a:xfrm>
        </p:spPr>
        <p:txBody>
          <a:bodyPr>
            <a:normAutofit fontScale="85000" lnSpcReduction="20000"/>
          </a:bodyPr>
          <a:lstStyle/>
          <a:p>
            <a:r>
              <a:rPr lang="en-AU" dirty="0"/>
              <a:t>Tier 2 focuses on the outcomes you would expect to see if your service model if effective in making the difference you hope for</a:t>
            </a:r>
          </a:p>
          <a:p>
            <a:pPr marL="0" indent="0">
              <a:buNone/>
            </a:pPr>
            <a:r>
              <a:rPr lang="en-AU" dirty="0"/>
              <a:t>  </a:t>
            </a:r>
          </a:p>
          <a:p>
            <a:r>
              <a:rPr lang="en-AU" dirty="0"/>
              <a:t>Consider: </a:t>
            </a:r>
          </a:p>
          <a:p>
            <a:pPr lvl="1"/>
            <a:r>
              <a:rPr lang="en-AU" dirty="0"/>
              <a:t>what benefits are we seeking to achieve; </a:t>
            </a:r>
          </a:p>
          <a:p>
            <a:pPr lvl="1"/>
            <a:r>
              <a:rPr lang="en-AU" dirty="0"/>
              <a:t>what difference are we hoping to make; </a:t>
            </a:r>
          </a:p>
          <a:p>
            <a:pPr lvl="1"/>
            <a:r>
              <a:rPr lang="en-AU" dirty="0"/>
              <a:t>are these outcomes meaningful to families, or services or both? </a:t>
            </a:r>
          </a:p>
          <a:p>
            <a:pPr lvl="1"/>
            <a:r>
              <a:rPr lang="en-AU" dirty="0"/>
              <a:t>What data will we need as a baseline, so we can compare data sets after changes have been implemented to measure change? </a:t>
            </a:r>
          </a:p>
          <a:p>
            <a:pPr lvl="1"/>
            <a:endParaRPr lang="en-AU" dirty="0"/>
          </a:p>
          <a:p>
            <a:r>
              <a:rPr lang="en-AU" dirty="0"/>
              <a:t>The focus questions in the </a:t>
            </a:r>
            <a:r>
              <a:rPr lang="en-AU" dirty="0" err="1"/>
              <a:t>CASCADeS</a:t>
            </a:r>
            <a:r>
              <a:rPr lang="en-AU" dirty="0"/>
              <a:t> Resources Toolkit are provided as a guide to discussion amongst your group members. </a:t>
            </a:r>
          </a:p>
          <a:p>
            <a:pPr lvl="1"/>
            <a:r>
              <a:rPr lang="en-AU" dirty="0"/>
              <a:t>The answers to these questions will be informed by your collective understanding of your local community context, gained through the insights and knowledge shared in Tier 1 – Context. </a:t>
            </a:r>
          </a:p>
          <a:p>
            <a:endParaRPr lang="en-AU" dirty="0"/>
          </a:p>
          <a:p>
            <a:endParaRPr lang="en-AU" i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A5C8CF-111E-22AA-F369-CFB4B65646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6543" y="159027"/>
            <a:ext cx="3191320" cy="25340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05659" y="2693031"/>
            <a:ext cx="29295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i="1" dirty="0"/>
              <a:t>CASCADES Framework</a:t>
            </a:r>
          </a:p>
          <a:p>
            <a:r>
              <a:rPr lang="en-AU" sz="1000" dirty="0"/>
              <a:t>© Stockton</a:t>
            </a:r>
          </a:p>
        </p:txBody>
      </p:sp>
    </p:spTree>
    <p:extLst>
      <p:ext uri="{BB962C8B-B14F-4D97-AF65-F5344CB8AC3E}">
        <p14:creationId xmlns:p14="http://schemas.microsoft.com/office/powerpoint/2010/main" val="24637618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24115-1C57-DA78-E363-A6AC5EA0D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75134"/>
            <a:ext cx="10515600" cy="1325563"/>
          </a:xfrm>
        </p:spPr>
        <p:txBody>
          <a:bodyPr/>
          <a:lstStyle/>
          <a:p>
            <a:r>
              <a:rPr lang="en-AU" b="1" dirty="0">
                <a:solidFill>
                  <a:schemeClr val="accent2">
                    <a:lumMod val="75000"/>
                  </a:schemeClr>
                </a:solidFill>
              </a:rPr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751A5A-FC5C-8872-7FB9-D11CDB3E01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971" y="1560227"/>
            <a:ext cx="10515600" cy="4731716"/>
          </a:xfrm>
        </p:spPr>
        <p:txBody>
          <a:bodyPr>
            <a:normAutofit/>
          </a:bodyPr>
          <a:lstStyle/>
          <a:p>
            <a:r>
              <a:rPr lang="en-AU" dirty="0"/>
              <a:t>Focus Questions Tier 2 – </a:t>
            </a:r>
            <a:r>
              <a:rPr lang="en-AU" i="1" dirty="0">
                <a:solidFill>
                  <a:srgbClr val="7030A0"/>
                </a:solidFill>
              </a:rPr>
              <a:t>Outcomes Expected </a:t>
            </a:r>
          </a:p>
          <a:p>
            <a:endParaRPr lang="en-AU" dirty="0"/>
          </a:p>
          <a:p>
            <a:r>
              <a:rPr lang="en-AU" dirty="0"/>
              <a:t>Check in with:</a:t>
            </a:r>
          </a:p>
          <a:p>
            <a:pPr lvl="1"/>
            <a:r>
              <a:rPr lang="en-AU" dirty="0"/>
              <a:t>Colleagues</a:t>
            </a:r>
          </a:p>
          <a:p>
            <a:pPr lvl="1"/>
            <a:r>
              <a:rPr lang="en-AU" dirty="0"/>
              <a:t>Clients?</a:t>
            </a:r>
          </a:p>
          <a:p>
            <a:endParaRPr lang="en-AU" dirty="0"/>
          </a:p>
          <a:p>
            <a:r>
              <a:rPr lang="en-AU" dirty="0"/>
              <a:t>Form Outcomes Statements</a:t>
            </a:r>
          </a:p>
          <a:p>
            <a:endParaRPr lang="en-AU" dirty="0"/>
          </a:p>
          <a:p>
            <a:r>
              <a:rPr lang="en-AU" dirty="0"/>
              <a:t>Next meeting date</a:t>
            </a:r>
          </a:p>
          <a:p>
            <a:endParaRPr lang="en-AU" dirty="0"/>
          </a:p>
        </p:txBody>
      </p:sp>
      <p:pic>
        <p:nvPicPr>
          <p:cNvPr id="2050" name="Picture 2" descr="6,512 Child Learning To Walk Stock Photos, Pictures &amp; Royalty-Free Images -  iStock">
            <a:extLst>
              <a:ext uri="{FF2B5EF4-FFF2-40B4-BE49-F238E27FC236}">
                <a16:creationId xmlns:a16="http://schemas.microsoft.com/office/drawing/2014/main" id="{91E1E967-A364-25D0-0D0A-3699E0B4BD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5263" y="0"/>
            <a:ext cx="4086737" cy="2724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FDB2AA6-2EBC-FAD7-A262-4B3BAE25DE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4267" y="3270751"/>
            <a:ext cx="5267290" cy="1497191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F99C000-9795-937E-BC57-47295466FDBB}"/>
              </a:ext>
            </a:extLst>
          </p:cNvPr>
          <p:cNvCxnSpPr>
            <a:cxnSpLocks/>
          </p:cNvCxnSpPr>
          <p:nvPr/>
        </p:nvCxnSpPr>
        <p:spPr>
          <a:xfrm>
            <a:off x="5410200" y="2079171"/>
            <a:ext cx="1349829" cy="1164772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47937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en-AU" sz="3600" b="1" dirty="0"/>
            </a:br>
            <a:r>
              <a:rPr lang="en-AU" sz="3600" b="1" dirty="0">
                <a:solidFill>
                  <a:schemeClr val="accent1"/>
                </a:solidFill>
              </a:rPr>
              <a:t>Any Questions?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34662"/>
            <a:ext cx="10972800" cy="469150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AU" sz="3600" b="1" dirty="0">
              <a:latin typeface=""/>
              <a:ea typeface="+mj-ea"/>
              <a:cs typeface="+mj-cs"/>
            </a:endParaRPr>
          </a:p>
          <a:p>
            <a:pPr marL="0" indent="0">
              <a:buNone/>
            </a:pPr>
            <a:endParaRPr lang="en-AU" sz="3600" b="1" dirty="0">
              <a:latin typeface=""/>
              <a:ea typeface="+mj-ea"/>
              <a:cs typeface="+mj-cs"/>
            </a:endParaRPr>
          </a:p>
          <a:p>
            <a:pPr marL="0" indent="0">
              <a:buNone/>
            </a:pPr>
            <a:endParaRPr lang="en-AU" sz="3600" b="1" dirty="0">
              <a:latin typeface=""/>
              <a:ea typeface="+mj-ea"/>
              <a:cs typeface="+mj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4029" y="842723"/>
            <a:ext cx="6552873" cy="49146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633" y="2766630"/>
            <a:ext cx="3606363" cy="2283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609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365</Words>
  <Application>Microsoft Office PowerPoint</Application>
  <PresentationFormat>Widescreen</PresentationFormat>
  <Paragraphs>74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Helvetica</vt:lpstr>
      <vt:lpstr>Times New Roman</vt:lpstr>
      <vt:lpstr>Office Theme</vt:lpstr>
      <vt:lpstr>CASCADeS: </vt:lpstr>
      <vt:lpstr>A Framework to Guide Us:  C-O-M-E</vt:lpstr>
      <vt:lpstr>Tier 1: Context</vt:lpstr>
      <vt:lpstr> Developing our Work Plan</vt:lpstr>
      <vt:lpstr>Next: Tier 2 – Outcomes Expected</vt:lpstr>
      <vt:lpstr>Next Steps</vt:lpstr>
      <vt:lpstr> Any Questions?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CASCADeS:</dc:title>
  <dc:creator>Deborah Stockton</dc:creator>
  <cp:lastModifiedBy>Deborah Stockton</cp:lastModifiedBy>
  <cp:revision>9</cp:revision>
  <dcterms:created xsi:type="dcterms:W3CDTF">2022-11-16T21:39:36Z</dcterms:created>
  <dcterms:modified xsi:type="dcterms:W3CDTF">2023-06-04T02:17:22Z</dcterms:modified>
</cp:coreProperties>
</file>